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35"/>
  </p:notesMasterIdLst>
  <p:sldIdLst>
    <p:sldId id="256" r:id="rId3"/>
    <p:sldId id="259" r:id="rId4"/>
    <p:sldId id="312" r:id="rId5"/>
    <p:sldId id="311" r:id="rId6"/>
    <p:sldId id="265" r:id="rId7"/>
    <p:sldId id="264" r:id="rId8"/>
    <p:sldId id="306" r:id="rId9"/>
    <p:sldId id="274" r:id="rId10"/>
    <p:sldId id="260" r:id="rId11"/>
    <p:sldId id="268" r:id="rId12"/>
    <p:sldId id="266" r:id="rId13"/>
    <p:sldId id="307" r:id="rId14"/>
    <p:sldId id="267" r:id="rId15"/>
    <p:sldId id="308" r:id="rId16"/>
    <p:sldId id="270" r:id="rId17"/>
    <p:sldId id="309" r:id="rId18"/>
    <p:sldId id="272" r:id="rId19"/>
    <p:sldId id="275" r:id="rId20"/>
    <p:sldId id="276" r:id="rId21"/>
    <p:sldId id="277" r:id="rId22"/>
    <p:sldId id="279" r:id="rId23"/>
    <p:sldId id="280" r:id="rId24"/>
    <p:sldId id="284" r:id="rId25"/>
    <p:sldId id="282" r:id="rId26"/>
    <p:sldId id="310" r:id="rId27"/>
    <p:sldId id="289" r:id="rId28"/>
    <p:sldId id="297" r:id="rId29"/>
    <p:sldId id="298" r:id="rId30"/>
    <p:sldId id="299" r:id="rId31"/>
    <p:sldId id="300" r:id="rId32"/>
    <p:sldId id="301" r:id="rId33"/>
    <p:sldId id="303" r:id="rId34"/>
  </p:sldIdLst>
  <p:sldSz cx="9144000" cy="5143500" type="screen16x9"/>
  <p:notesSz cx="6858000" cy="9144000"/>
  <p:embeddedFontLst>
    <p:embeddedFont>
      <p:font typeface="Cambria Math" panose="02040503050406030204" pitchFamily="18" charset="0"/>
      <p:regular r:id="rId36"/>
    </p:embeddedFont>
    <p:embeddedFont>
      <p:font typeface="Figtree Black" charset="0"/>
      <p:bold r:id="rId37"/>
      <p:boldItalic r:id="rId38"/>
    </p:embeddedFont>
    <p:embeddedFont>
      <p:font typeface="Hanken Grotesk" charset="0"/>
      <p:regular r:id="rId39"/>
      <p:bold r:id="rId40"/>
      <p:italic r:id="rId41"/>
      <p:boldItalic r:id="rId42"/>
    </p:embeddedFont>
    <p:embeddedFont>
      <p:font typeface="Hanken Grotesk Black" charset="0"/>
      <p:bold r:id="rId43"/>
      <p:boldItalic r:id="rId44"/>
    </p:embeddedFont>
    <p:embeddedFont>
      <p:font typeface="Inter" panose="020B0604020202020204" charset="0"/>
      <p:regular r:id="rId45"/>
      <p:bold r:id="rId46"/>
    </p:embeddedFont>
    <p:embeddedFont>
      <p:font typeface="Lato" panose="020F0502020204030203" pitchFamily="34" charset="0"/>
      <p:regular r:id="rId47"/>
      <p:bold r:id="rId48"/>
      <p:italic r:id="rId49"/>
      <p:boldItalic r:id="rId50"/>
    </p:embeddedFont>
    <p:embeddedFont>
      <p:font typeface="Proxima Nova"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38119-8263-4F5B-8A7D-0BE0A4C70C1E}">
  <a:tblStyle styleId="{B4E38119-8263-4F5B-8A7D-0BE0A4C70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72" d="100"/>
          <a:sy n="172" d="100"/>
        </p:scale>
        <p:origin x="126" y="93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s>
</file>

<file path=ppt/media/image1.png>
</file>

<file path=ppt/media/image10.png>
</file>

<file path=ppt/media/image11.png>
</file>

<file path=ppt/media/image12.jpg>
</file>

<file path=ppt/media/image13.jpg>
</file>

<file path=ppt/media/image14.png>
</file>

<file path=ppt/media/image2.pn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682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69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997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078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08934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2579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738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61" r:id="rId9"/>
    <p:sldLayoutId id="2147483662" r:id="rId10"/>
    <p:sldLayoutId id="2147483666" r:id="rId11"/>
    <p:sldLayoutId id="2147483667" r:id="rId12"/>
    <p:sldLayoutId id="2147483668" r:id="rId13"/>
    <p:sldLayoutId id="2147483669" r:id="rId14"/>
    <p:sldLayoutId id="2147483671" r:id="rId15"/>
    <p:sldLayoutId id="2147483672" r:id="rId16"/>
    <p:sldLayoutId id="2147483674" r:id="rId17"/>
    <p:sldLayoutId id="2147483675"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16.xml"/><Relationship Id="rId5" Type="http://schemas.openxmlformats.org/officeDocument/2006/relationships/image" Target="../media/image10.png"/><Relationship Id="rId4" Type="http://schemas.openxmlformats.org/officeDocument/2006/relationships/hyperlink" Target="https://docs.google.com/spreadsheets/d/1_Fo6C5aZh3MORxm69IhMuR7E87SaAurR3Bpmyn5ydBw/copy#gid=45326861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hyperlink" Target="https://docs.google.com/spreadsheets/d/1_Fo6C5aZh3MORxm69IhMuR7E87SaAurR3Bpmyn5ydBw/copy#gid=1051421447"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13.jpg"/></Relationships>
</file>

<file path=ppt/slides/_rels/slide25.xml.rels><?xml version="1.0" encoding="UTF-8" standalone="yes"?>
<Relationships xmlns="http://schemas.openxmlformats.org/package/2006/relationships"><Relationship Id="rId3" Type="http://schemas.openxmlformats.org/officeDocument/2006/relationships/hyperlink" Target="mailto:johel.batista@utp.ac.pa"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4" Type="http://schemas.openxmlformats.org/officeDocument/2006/relationships/hyperlink" Target="https://fonts.google.com/specimen/Hanken+Grotes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274410" y="1663443"/>
            <a:ext cx="659517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t>Emparejamiento Aproximado entre Estudiantes y Tutores en las Intervenciones Educativas de la Fundación Ayudinga</a:t>
            </a:r>
            <a:endParaRPr sz="24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Autor</a:t>
            </a:r>
            <a:r>
              <a:rPr lang="en" sz="1600" dirty="0">
                <a:latin typeface="Hanken Grotesk"/>
                <a:ea typeface="Hanken Grotesk"/>
                <a:cs typeface="Hanken Grotesk"/>
                <a:sym typeface="Hanken Grotesk"/>
              </a:rPr>
              <a:t>: Johel Heraclio Batista Cárdenas | 8-914-587</a:t>
            </a:r>
            <a:endParaRPr sz="1600" dirty="0">
              <a:latin typeface="Hanken Grotesk"/>
              <a:ea typeface="Hanken Grotesk"/>
              <a:cs typeface="Hanken Grotesk"/>
              <a:sym typeface="Hanken Grotesk"/>
            </a:endParaRPr>
          </a:p>
        </p:txBody>
      </p:sp>
      <p:sp>
        <p:nvSpPr>
          <p:cNvPr id="2" name="Google Shape;290;p33">
            <a:extLst>
              <a:ext uri="{FF2B5EF4-FFF2-40B4-BE49-F238E27FC236}">
                <a16:creationId xmlns:a16="http://schemas.microsoft.com/office/drawing/2014/main" id="{DBD00869-68EB-B1D4-A263-AB2DBE6619AA}"/>
              </a:ext>
            </a:extLst>
          </p:cNvPr>
          <p:cNvSpPr txBox="1">
            <a:spLocks/>
          </p:cNvSpPr>
          <p:nvPr/>
        </p:nvSpPr>
        <p:spPr>
          <a:xfrm>
            <a:off x="1087125" y="3275260"/>
            <a:ext cx="58974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n-US" sz="1600" b="1" dirty="0" err="1"/>
              <a:t>Asesor</a:t>
            </a:r>
            <a:r>
              <a:rPr lang="en-US" sz="1600" dirty="0"/>
              <a:t>: Víctor López Cabrera, </a:t>
            </a:r>
            <a:r>
              <a:rPr lang="en-US" sz="1600" dirty="0" err="1"/>
              <a:t>MsC</a:t>
            </a:r>
            <a:r>
              <a:rPr lang="en-US" sz="1600" dirty="0"/>
              <a:t>.</a:t>
            </a: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274409" y="521671"/>
            <a:ext cx="6595178"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800" b="1" dirty="0" err="1"/>
              <a:t>Sustentación</a:t>
            </a:r>
            <a:r>
              <a:rPr lang="en-US" sz="1800" b="1" dirty="0"/>
              <a:t> del </a:t>
            </a:r>
            <a:r>
              <a:rPr lang="en-US" sz="1800" b="1" dirty="0" err="1"/>
              <a:t>Trabajo</a:t>
            </a:r>
            <a:r>
              <a:rPr lang="en-US" sz="1800" b="1" dirty="0"/>
              <a:t> de </a:t>
            </a:r>
            <a:r>
              <a:rPr lang="en-US" sz="1800" b="1" dirty="0" err="1"/>
              <a:t>Graduación</a:t>
            </a:r>
            <a:r>
              <a:rPr lang="en-US" sz="1800" b="1" dirty="0"/>
              <a:t> para </a:t>
            </a:r>
            <a:r>
              <a:rPr lang="en-US" sz="1800" b="1" dirty="0" err="1"/>
              <a:t>optar</a:t>
            </a:r>
            <a:r>
              <a:rPr lang="en-US" sz="1800" b="1" dirty="0"/>
              <a:t> </a:t>
            </a:r>
            <a:r>
              <a:rPr lang="en-US" sz="1800" b="1" dirty="0" err="1"/>
              <a:t>por</a:t>
            </a:r>
            <a:r>
              <a:rPr lang="en-US" sz="1800" b="1" dirty="0"/>
              <a:t> </a:t>
            </a:r>
            <a:r>
              <a:rPr lang="en-US" sz="1800" b="1" dirty="0" err="1"/>
              <a:t>el</a:t>
            </a:r>
            <a:r>
              <a:rPr lang="en-US" sz="1800" b="1" dirty="0"/>
              <a:t> </a:t>
            </a:r>
            <a:r>
              <a:rPr lang="en-US" sz="1800" b="1" dirty="0" err="1"/>
              <a:t>título</a:t>
            </a:r>
            <a:r>
              <a:rPr lang="en-US" sz="1800" b="1" dirty="0"/>
              <a:t> de </a:t>
            </a:r>
            <a:r>
              <a:rPr lang="en-US" sz="1800" b="1" dirty="0" err="1"/>
              <a:t>Licenciado</a:t>
            </a:r>
            <a:r>
              <a:rPr lang="en-US" sz="1800" b="1" dirty="0"/>
              <a:t> </a:t>
            </a:r>
            <a:r>
              <a:rPr lang="en-US" sz="1800" b="1" dirty="0" err="1"/>
              <a:t>en</a:t>
            </a:r>
            <a:r>
              <a:rPr lang="en-US" sz="1800" b="1" dirty="0"/>
              <a:t> </a:t>
            </a:r>
            <a:r>
              <a:rPr lang="en-US" sz="1800" b="1" dirty="0" err="1"/>
              <a:t>Ingeniería</a:t>
            </a:r>
            <a:r>
              <a:rPr lang="en-US" sz="1800" b="1" dirty="0"/>
              <a:t> </a:t>
            </a:r>
            <a:r>
              <a:rPr lang="en-US" sz="1800" b="1" dirty="0" err="1"/>
              <a:t>en</a:t>
            </a:r>
            <a:r>
              <a:rPr lang="en-US" sz="1800" b="1" dirty="0"/>
              <a:t> </a:t>
            </a:r>
            <a:r>
              <a:rPr lang="en-US" sz="1800" b="1" dirty="0" err="1"/>
              <a:t>Sistemas</a:t>
            </a:r>
            <a:r>
              <a:rPr lang="en-US" sz="1800" b="1" dirty="0"/>
              <a:t> de </a:t>
            </a:r>
            <a:r>
              <a:rPr lang="en-US" sz="1800" b="1" dirty="0" err="1"/>
              <a:t>Información</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00792" y="342149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082817" y="2285947"/>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658613" y="95100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2510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Hipótesis de Investigación</a:t>
            </a:r>
            <a:endParaRPr dirty="0"/>
          </a:p>
        </p:txBody>
      </p:sp>
      <p:sp>
        <p:nvSpPr>
          <p:cNvPr id="466" name="Google Shape;466;p45"/>
          <p:cNvSpPr txBox="1">
            <a:spLocks noGrp="1"/>
          </p:cNvSpPr>
          <p:nvPr>
            <p:ph type="subTitle" idx="1"/>
          </p:nvPr>
        </p:nvSpPr>
        <p:spPr>
          <a:xfrm>
            <a:off x="1143337" y="1218852"/>
            <a:ext cx="5803015"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No hay diferencia en la efectividad de los emparejamientos entre el algoritmo de Gale-Shapley y los aleatorios en #PilandoAndo.</a:t>
            </a:r>
            <a:endParaRPr lang="en-US" sz="1500" dirty="0"/>
          </a:p>
        </p:txBody>
      </p:sp>
      <p:sp>
        <p:nvSpPr>
          <p:cNvPr id="467" name="Google Shape;467;p45"/>
          <p:cNvSpPr txBox="1">
            <a:spLocks noGrp="1"/>
          </p:cNvSpPr>
          <p:nvPr>
            <p:ph type="subTitle" idx="2"/>
          </p:nvPr>
        </p:nvSpPr>
        <p:spPr>
          <a:xfrm>
            <a:off x="1531498" y="2193674"/>
            <a:ext cx="652968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El algoritmo de Gale-Shapley logra emparejamientos más compatibles que los aleatorios en #PilandoAndo.</a:t>
            </a:r>
            <a:endParaRPr lang="en-US" sz="1500" dirty="0"/>
          </a:p>
        </p:txBody>
      </p:sp>
      <p:sp>
        <p:nvSpPr>
          <p:cNvPr id="468" name="Google Shape;468;p45"/>
          <p:cNvSpPr txBox="1">
            <a:spLocks noGrp="1"/>
          </p:cNvSpPr>
          <p:nvPr>
            <p:ph type="subTitle" idx="3"/>
          </p:nvPr>
        </p:nvSpPr>
        <p:spPr>
          <a:xfrm>
            <a:off x="2040523" y="3129487"/>
            <a:ext cx="619454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El algoritmo de Gale-Shapley mejora la concordancia de estilos de aprendizaje y enseñanza en comparación con emparejamientos aleatorios.</a:t>
            </a:r>
            <a:endParaRPr dirty="0"/>
          </a:p>
        </p:txBody>
      </p:sp>
      <mc:AlternateContent xmlns:mc="http://schemas.openxmlformats.org/markup-compatibility/2006">
        <mc:Choice xmlns:a14="http://schemas.microsoft.com/office/drawing/2010/main" Requires="a14">
          <p:sp>
            <p:nvSpPr>
              <p:cNvPr id="469" name="Google Shape;469;p45"/>
              <p:cNvSpPr txBox="1">
                <a:spLocks noGrp="1"/>
              </p:cNvSpPr>
              <p:nvPr>
                <p:ph type="subTitle" idx="4"/>
              </p:nvPr>
            </p:nvSpPr>
            <p:spPr>
              <a:xfrm>
                <a:off x="1143338" y="90685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Nula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0</m:t>
                        </m:r>
                      </m:sub>
                    </m:sSub>
                    <m:r>
                      <a:rPr lang="es-PA" b="0" i="1" smtClean="0">
                        <a:latin typeface="Cambria Math" panose="02040503050406030204" pitchFamily="18" charset="0"/>
                      </a:rPr>
                      <m:t>)</m:t>
                    </m:r>
                  </m:oMath>
                </a14:m>
                <a:endParaRPr dirty="0"/>
              </a:p>
            </p:txBody>
          </p:sp>
        </mc:Choice>
        <mc:Fallback>
          <p:sp>
            <p:nvSpPr>
              <p:cNvPr id="469" name="Google Shape;469;p45"/>
              <p:cNvSpPr txBox="1">
                <a:spLocks noGrp="1" noRot="1" noChangeAspect="1" noMove="1" noResize="1" noEditPoints="1" noAdjustHandles="1" noChangeArrowheads="1" noChangeShapeType="1" noTextEdit="1"/>
              </p:cNvSpPr>
              <p:nvPr>
                <p:ph type="subTitle" idx="4"/>
              </p:nvPr>
            </p:nvSpPr>
            <p:spPr>
              <a:xfrm>
                <a:off x="1143338" y="906852"/>
                <a:ext cx="4876800" cy="427500"/>
              </a:xfrm>
              <a:prstGeom prst="rect">
                <a:avLst/>
              </a:prstGeom>
              <a:blipFill>
                <a:blip r:embed="rId3"/>
                <a:stretch>
                  <a:fillRect l="-1250"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0" name="Google Shape;470;p45"/>
              <p:cNvSpPr txBox="1">
                <a:spLocks noGrp="1"/>
              </p:cNvSpPr>
              <p:nvPr>
                <p:ph type="subTitle" idx="5"/>
              </p:nvPr>
            </p:nvSpPr>
            <p:spPr>
              <a:xfrm>
                <a:off x="1531492" y="1882386"/>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Alternativa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1</m:t>
                        </m:r>
                      </m:sub>
                    </m:sSub>
                    <m:r>
                      <a:rPr lang="es-PA" b="0" i="1" smtClean="0">
                        <a:latin typeface="Cambria Math" panose="02040503050406030204" pitchFamily="18" charset="0"/>
                      </a:rPr>
                      <m:t>)</m:t>
                    </m:r>
                  </m:oMath>
                </a14:m>
                <a:endParaRPr dirty="0"/>
              </a:p>
            </p:txBody>
          </p:sp>
        </mc:Choice>
        <mc:Fallback>
          <p:sp>
            <p:nvSpPr>
              <p:cNvPr id="470" name="Google Shape;470;p45"/>
              <p:cNvSpPr txBox="1">
                <a:spLocks noGrp="1" noRot="1" noChangeAspect="1" noMove="1" noResize="1" noEditPoints="1" noAdjustHandles="1" noChangeArrowheads="1" noChangeShapeType="1" noTextEdit="1"/>
              </p:cNvSpPr>
              <p:nvPr>
                <p:ph type="subTitle" idx="5"/>
              </p:nvPr>
            </p:nvSpPr>
            <p:spPr>
              <a:xfrm>
                <a:off x="1531492" y="1882386"/>
                <a:ext cx="4876800" cy="427500"/>
              </a:xfrm>
              <a:prstGeom prst="rect">
                <a:avLst/>
              </a:prstGeom>
              <a:blipFill>
                <a:blip r:embed="rId4"/>
                <a:stretch>
                  <a:fillRect l="-1125"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1" name="Google Shape;471;p45"/>
              <p:cNvSpPr txBox="1">
                <a:spLocks noGrp="1"/>
              </p:cNvSpPr>
              <p:nvPr>
                <p:ph type="subTitle" idx="6"/>
              </p:nvPr>
            </p:nvSpPr>
            <p:spPr>
              <a:xfrm>
                <a:off x="2040517" y="281891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Hipótesis Alternativa </a:t>
                </a:r>
                <a14:m>
                  <m:oMath xmlns:m="http://schemas.openxmlformats.org/officeDocument/2006/math">
                    <m:r>
                      <a:rPr lang="en-US" b="0" i="1" smtClean="0">
                        <a:latin typeface="Cambria Math" panose="02040503050406030204" pitchFamily="18" charset="0"/>
                      </a:rPr>
                      <m:t>(</m:t>
                    </m:r>
                    <m:sSub>
                      <m:sSubPr>
                        <m:ctrlPr>
                          <a:rPr lang="ar-AE" b="0" i="1" smtClean="0">
                            <a:latin typeface="Cambria Math" panose="02040503050406030204" pitchFamily="18" charset="0"/>
                          </a:rPr>
                        </m:ctrlPr>
                      </m:sSubPr>
                      <m:e>
                        <m:r>
                          <a:rPr lang="ar-AE" b="0" i="1" smtClean="0">
                            <a:latin typeface="Cambria Math" panose="02040503050406030204" pitchFamily="18" charset="0"/>
                          </a:rPr>
                          <m:t>𝐻</m:t>
                        </m:r>
                      </m:e>
                      <m:sub>
                        <m:r>
                          <a:rPr lang="es-PA" b="0" i="1" smtClean="0">
                            <a:latin typeface="Cambria Math" panose="02040503050406030204" pitchFamily="18" charset="0"/>
                          </a:rPr>
                          <m:t>2</m:t>
                        </m:r>
                      </m:sub>
                    </m:sSub>
                    <m:r>
                      <a:rPr lang="ar-AE" b="0" i="1" smtClean="0">
                        <a:latin typeface="Cambria Math" panose="02040503050406030204" pitchFamily="18" charset="0"/>
                      </a:rPr>
                      <m:t>)</m:t>
                    </m:r>
                  </m:oMath>
                </a14:m>
                <a:endParaRPr lang="ar-AE" dirty="0"/>
              </a:p>
            </p:txBody>
          </p:sp>
        </mc:Choice>
        <mc:Fallback>
          <p:sp>
            <p:nvSpPr>
              <p:cNvPr id="471" name="Google Shape;471;p45"/>
              <p:cNvSpPr txBox="1">
                <a:spLocks noGrp="1" noRot="1" noChangeAspect="1" noMove="1" noResize="1" noEditPoints="1" noAdjustHandles="1" noChangeArrowheads="1" noChangeShapeType="1" noTextEdit="1"/>
              </p:cNvSpPr>
              <p:nvPr>
                <p:ph type="subTitle" idx="6"/>
              </p:nvPr>
            </p:nvSpPr>
            <p:spPr>
              <a:xfrm>
                <a:off x="2040517" y="2818912"/>
                <a:ext cx="4876800" cy="427500"/>
              </a:xfrm>
              <a:prstGeom prst="rect">
                <a:avLst/>
              </a:prstGeom>
              <a:blipFill>
                <a:blip r:embed="rId5"/>
                <a:stretch>
                  <a:fillRect l="-1250" t="-12676" b="-7042"/>
                </a:stretch>
              </a:blipFill>
            </p:spPr>
            <p:txBody>
              <a:bodyPr/>
              <a:lstStyle/>
              <a:p>
                <a:r>
                  <a:rPr lang="en-US">
                    <a:noFill/>
                  </a:rPr>
                  <a:t> </a:t>
                </a:r>
              </a:p>
            </p:txBody>
          </p:sp>
        </mc:Fallback>
      </mc:AlternateContent>
      <p:grpSp>
        <p:nvGrpSpPr>
          <p:cNvPr id="472" name="Google Shape;472;p45"/>
          <p:cNvGrpSpPr/>
          <p:nvPr/>
        </p:nvGrpSpPr>
        <p:grpSpPr>
          <a:xfrm>
            <a:off x="1201667" y="1837536"/>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744788" y="1014294"/>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1665878" y="2817656"/>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cxnSpLocks/>
          </p:cNvCxnSpPr>
          <p:nvPr/>
        </p:nvCxnSpPr>
        <p:spPr>
          <a:xfrm>
            <a:off x="1009846" y="1439395"/>
            <a:ext cx="0" cy="3838938"/>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cxnSpLocks/>
          </p:cNvCxnSpPr>
          <p:nvPr/>
        </p:nvCxnSpPr>
        <p:spPr>
          <a:xfrm flipH="1">
            <a:off x="1326517" y="2145367"/>
            <a:ext cx="14450" cy="3094638"/>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cxnSpLocks/>
          </p:cNvCxnSpPr>
          <p:nvPr/>
        </p:nvCxnSpPr>
        <p:spPr>
          <a:xfrm>
            <a:off x="1837853" y="3105981"/>
            <a:ext cx="0" cy="2172352"/>
          </a:xfrm>
          <a:prstGeom prst="straightConnector1">
            <a:avLst/>
          </a:prstGeom>
          <a:noFill/>
          <a:ln w="19050" cap="flat" cmpd="sng">
            <a:solidFill>
              <a:schemeClr val="dk1"/>
            </a:solidFill>
            <a:prstDash val="solid"/>
            <a:round/>
            <a:headEnd type="none" w="med" len="med"/>
            <a:tailEnd type="none" w="med" len="med"/>
          </a:ln>
        </p:spPr>
      </p:cxnSp>
      <p:sp>
        <p:nvSpPr>
          <p:cNvPr id="6" name="Google Shape;468;p45">
            <a:extLst>
              <a:ext uri="{FF2B5EF4-FFF2-40B4-BE49-F238E27FC236}">
                <a16:creationId xmlns:a16="http://schemas.microsoft.com/office/drawing/2014/main" id="{979CFEE4-9DA5-B565-24B8-43944A799A1D}"/>
              </a:ext>
            </a:extLst>
          </p:cNvPr>
          <p:cNvSpPr txBox="1">
            <a:spLocks/>
          </p:cNvSpPr>
          <p:nvPr/>
        </p:nvSpPr>
        <p:spPr>
          <a:xfrm>
            <a:off x="2424434" y="4109864"/>
            <a:ext cx="6194549"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r>
              <a:rPr lang="es-ES" dirty="0"/>
              <a:t>El algoritmo de Gale-Shapley es más eficiente en formar grupos completos y compatibles en #PilandoAndo que los emparejamientos aleatorios.</a:t>
            </a:r>
          </a:p>
        </p:txBody>
      </p:sp>
      <mc:AlternateContent xmlns:mc="http://schemas.openxmlformats.org/markup-compatibility/2006">
        <mc:Choice xmlns:a14="http://schemas.microsoft.com/office/drawing/2010/main" Requires="a14">
          <p:sp>
            <p:nvSpPr>
              <p:cNvPr id="7" name="Google Shape;471;p45">
                <a:extLst>
                  <a:ext uri="{FF2B5EF4-FFF2-40B4-BE49-F238E27FC236}">
                    <a16:creationId xmlns:a16="http://schemas.microsoft.com/office/drawing/2014/main" id="{8A28D929-426A-512A-A3BE-1464B1B4F600}"/>
                  </a:ext>
                </a:extLst>
              </p:cNvPr>
              <p:cNvSpPr txBox="1">
                <a:spLocks/>
              </p:cNvSpPr>
              <p:nvPr/>
            </p:nvSpPr>
            <p:spPr>
              <a:xfrm>
                <a:off x="2424434" y="3755337"/>
                <a:ext cx="48768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600"/>
                  <a:buFont typeface="Figtree Black"/>
                  <a:buNone/>
                  <a:defRPr sz="1900" b="0" i="0" u="none" strike="noStrike" cap="none">
                    <a:solidFill>
                      <a:schemeClr val="dk1"/>
                    </a:solidFill>
                    <a:latin typeface="Figtree Black"/>
                    <a:ea typeface="Figtree Black"/>
                    <a:cs typeface="Figtree Black"/>
                    <a:sym typeface="Figtree Black"/>
                  </a:defRPr>
                </a:lvl1pPr>
                <a:lvl2pPr marL="914400" marR="0" lvl="1"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2pPr>
                <a:lvl3pPr marL="1371600" marR="0" lvl="2"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3pPr>
                <a:lvl4pPr marL="1828800" marR="0" lvl="3"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4pPr>
                <a:lvl5pPr marL="2286000" marR="0" lvl="4"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5pPr>
                <a:lvl6pPr marL="2743200" marR="0" lvl="5"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6pPr>
                <a:lvl7pPr marL="3200400" marR="0" lvl="6"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7pPr>
                <a:lvl8pPr marL="3657600" marR="0" lvl="7"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8pPr>
                <a:lvl9pPr marL="4114800" marR="0" lvl="8"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9pPr>
              </a:lstStyle>
              <a:p>
                <a:pPr marL="0" indent="0"/>
                <a:r>
                  <a:rPr lang="en-US" dirty="0"/>
                  <a:t>Hipótesis Alternativa </a:t>
                </a:r>
                <a14:m>
                  <m:oMath xmlns:m="http://schemas.openxmlformats.org/officeDocument/2006/math">
                    <m:r>
                      <a:rPr lang="en-US" i="1" smtClean="0">
                        <a:latin typeface="Cambria Math" panose="02040503050406030204" pitchFamily="18" charset="0"/>
                      </a:rPr>
                      <m:t>(</m:t>
                    </m:r>
                    <m:sSub>
                      <m:sSubPr>
                        <m:ctrlPr>
                          <a:rPr lang="ar-AE" i="1" smtClean="0">
                            <a:latin typeface="Cambria Math" panose="02040503050406030204" pitchFamily="18" charset="0"/>
                          </a:rPr>
                        </m:ctrlPr>
                      </m:sSubPr>
                      <m:e>
                        <m:r>
                          <a:rPr lang="ar-AE" i="1" smtClean="0">
                            <a:latin typeface="Cambria Math" panose="02040503050406030204" pitchFamily="18" charset="0"/>
                          </a:rPr>
                          <m:t>𝐻</m:t>
                        </m:r>
                      </m:e>
                      <m:sub>
                        <m:r>
                          <a:rPr lang="es-PA" b="0" i="1" smtClean="0">
                            <a:latin typeface="Cambria Math" panose="02040503050406030204" pitchFamily="18" charset="0"/>
                          </a:rPr>
                          <m:t>3</m:t>
                        </m:r>
                      </m:sub>
                    </m:sSub>
                    <m:r>
                      <a:rPr lang="ar-AE" i="1" smtClean="0">
                        <a:latin typeface="Cambria Math" panose="02040503050406030204" pitchFamily="18" charset="0"/>
                      </a:rPr>
                      <m:t>)</m:t>
                    </m:r>
                  </m:oMath>
                </a14:m>
                <a:endParaRPr lang="ar-AE" dirty="0"/>
              </a:p>
            </p:txBody>
          </p:sp>
        </mc:Choice>
        <mc:Fallback>
          <p:sp>
            <p:nvSpPr>
              <p:cNvPr id="7" name="Google Shape;471;p45">
                <a:extLst>
                  <a:ext uri="{FF2B5EF4-FFF2-40B4-BE49-F238E27FC236}">
                    <a16:creationId xmlns:a16="http://schemas.microsoft.com/office/drawing/2014/main" id="{8A28D929-426A-512A-A3BE-1464B1B4F600}"/>
                  </a:ext>
                </a:extLst>
              </p:cNvPr>
              <p:cNvSpPr txBox="1">
                <a:spLocks noRot="1" noChangeAspect="1" noMove="1" noResize="1" noEditPoints="1" noAdjustHandles="1" noChangeArrowheads="1" noChangeShapeType="1" noTextEdit="1"/>
              </p:cNvSpPr>
              <p:nvPr/>
            </p:nvSpPr>
            <p:spPr>
              <a:xfrm>
                <a:off x="2424434" y="3755337"/>
                <a:ext cx="4876800" cy="427500"/>
              </a:xfrm>
              <a:prstGeom prst="rect">
                <a:avLst/>
              </a:prstGeom>
              <a:blipFill>
                <a:blip r:embed="rId6"/>
                <a:stretch>
                  <a:fillRect l="-1250" t="-12857" b="-8571"/>
                </a:stretch>
              </a:blipFill>
              <a:ln>
                <a:noFill/>
              </a:ln>
            </p:spPr>
            <p:txBody>
              <a:bodyPr/>
              <a:lstStyle/>
              <a:p>
                <a:r>
                  <a:rPr lang="en-US">
                    <a:noFill/>
                  </a:rPr>
                  <a:t> </a:t>
                </a:r>
              </a:p>
            </p:txBody>
          </p:sp>
        </mc:Fallback>
      </mc:AlternateContent>
      <p:grpSp>
        <p:nvGrpSpPr>
          <p:cNvPr id="8" name="Google Shape;488;p45">
            <a:extLst>
              <a:ext uri="{FF2B5EF4-FFF2-40B4-BE49-F238E27FC236}">
                <a16:creationId xmlns:a16="http://schemas.microsoft.com/office/drawing/2014/main" id="{92B21058-738A-228B-772B-F7750D259BCA}"/>
              </a:ext>
            </a:extLst>
          </p:cNvPr>
          <p:cNvGrpSpPr/>
          <p:nvPr/>
        </p:nvGrpSpPr>
        <p:grpSpPr>
          <a:xfrm>
            <a:off x="2086623" y="3829256"/>
            <a:ext cx="343950" cy="288325"/>
            <a:chOff x="7796863" y="2004525"/>
            <a:chExt cx="343950" cy="288325"/>
          </a:xfrm>
        </p:grpSpPr>
        <p:sp>
          <p:nvSpPr>
            <p:cNvPr id="9" name="Google Shape;489;p45">
              <a:extLst>
                <a:ext uri="{FF2B5EF4-FFF2-40B4-BE49-F238E27FC236}">
                  <a16:creationId xmlns:a16="http://schemas.microsoft.com/office/drawing/2014/main" id="{A92A1834-FC9A-D051-4A50-2B231EB49D3E}"/>
                </a:ext>
              </a:extLst>
            </p:cNvPr>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0;p45">
              <a:extLst>
                <a:ext uri="{FF2B5EF4-FFF2-40B4-BE49-F238E27FC236}">
                  <a16:creationId xmlns:a16="http://schemas.microsoft.com/office/drawing/2014/main" id="{0D4226B6-130F-5955-190C-2164ED4ED9D7}"/>
                </a:ext>
              </a:extLst>
            </p:cNvPr>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1;p45">
              <a:extLst>
                <a:ext uri="{FF2B5EF4-FFF2-40B4-BE49-F238E27FC236}">
                  <a16:creationId xmlns:a16="http://schemas.microsoft.com/office/drawing/2014/main" id="{3F86DEB1-7C17-A74D-DC47-45BA93C190B8}"/>
                </a:ext>
              </a:extLst>
            </p:cNvPr>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2;p45">
              <a:extLst>
                <a:ext uri="{FF2B5EF4-FFF2-40B4-BE49-F238E27FC236}">
                  <a16:creationId xmlns:a16="http://schemas.microsoft.com/office/drawing/2014/main" id="{4091CCA0-CF28-5884-A5D6-002CAB53DFFA}"/>
                </a:ext>
              </a:extLst>
            </p:cNvPr>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3;p45">
              <a:extLst>
                <a:ext uri="{FF2B5EF4-FFF2-40B4-BE49-F238E27FC236}">
                  <a16:creationId xmlns:a16="http://schemas.microsoft.com/office/drawing/2014/main" id="{68425382-F4F6-8238-5470-AE5373EA4A01}"/>
                </a:ext>
              </a:extLst>
            </p:cNvPr>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94;p45">
              <a:extLst>
                <a:ext uri="{FF2B5EF4-FFF2-40B4-BE49-F238E27FC236}">
                  <a16:creationId xmlns:a16="http://schemas.microsoft.com/office/drawing/2014/main" id="{DCD6FEEF-3037-DFF6-2CAF-67D8FDB25296}"/>
                </a:ext>
              </a:extLst>
            </p:cNvPr>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5;p45">
              <a:extLst>
                <a:ext uri="{FF2B5EF4-FFF2-40B4-BE49-F238E27FC236}">
                  <a16:creationId xmlns:a16="http://schemas.microsoft.com/office/drawing/2014/main" id="{AB2901AD-6BBF-7108-DC4C-D733D77C722C}"/>
                </a:ext>
              </a:extLst>
            </p:cNvPr>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6;p45">
              <a:extLst>
                <a:ext uri="{FF2B5EF4-FFF2-40B4-BE49-F238E27FC236}">
                  <a16:creationId xmlns:a16="http://schemas.microsoft.com/office/drawing/2014/main" id="{24ADA94F-6934-8A22-4CE1-D2A1A8CDD881}"/>
                </a:ext>
              </a:extLst>
            </p:cNvPr>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7;p45">
              <a:extLst>
                <a:ext uri="{FF2B5EF4-FFF2-40B4-BE49-F238E27FC236}">
                  <a16:creationId xmlns:a16="http://schemas.microsoft.com/office/drawing/2014/main" id="{151AD919-D2DA-938D-081A-D391DDD75902}"/>
                </a:ext>
              </a:extLst>
            </p:cNvPr>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 name="Google Shape;500;p45">
            <a:extLst>
              <a:ext uri="{FF2B5EF4-FFF2-40B4-BE49-F238E27FC236}">
                <a16:creationId xmlns:a16="http://schemas.microsoft.com/office/drawing/2014/main" id="{16AC0D67-BFAF-0EE6-9D94-50375FD54848}"/>
              </a:ext>
            </a:extLst>
          </p:cNvPr>
          <p:cNvCxnSpPr>
            <a:cxnSpLocks/>
          </p:cNvCxnSpPr>
          <p:nvPr/>
        </p:nvCxnSpPr>
        <p:spPr>
          <a:xfrm>
            <a:off x="2258598" y="4109864"/>
            <a:ext cx="0" cy="1962036"/>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Awesome words</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Modelado Matemático del Emparejamiento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974021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Análisis de Resultados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65378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Conclusiones y Trabajos Futuros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993741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{B4E38119-8263-4F5B-8A7D-0BE0A4C70C1E}</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Mercury is small</a:t>
                      </a:r>
                      <a:endParaRPr sz="1200" dirty="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Earth harbors life</a:t>
                      </a:r>
                      <a:endParaRPr sz="1200" dirty="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Jupiter is big</a:t>
                      </a:r>
                      <a:endParaRPr sz="1200" dirty="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Theory 1</a:t>
                      </a: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Saturn is a gas giant and has rings. It’s composed mostly of hydrogen and helium</a:t>
                      </a:r>
                      <a:endParaRPr sz="1200" dirty="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Neptune is the farthest planet from the Sun in Solar System and also an ice giant</a:t>
                      </a:r>
                      <a:endParaRPr sz="1200" dirty="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819124" y="2017847"/>
            <a:ext cx="550575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#PilandoAndo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 name="Google Shape;290;p33">
            <a:extLst>
              <a:ext uri="{FF2B5EF4-FFF2-40B4-BE49-F238E27FC236}">
                <a16:creationId xmlns:a16="http://schemas.microsoft.com/office/drawing/2014/main" id="{AC1EC418-4E73-C8BB-F2E7-FCF530875C48}"/>
              </a:ext>
            </a:extLst>
          </p:cNvPr>
          <p:cNvSpPr txBox="1">
            <a:spLocks/>
          </p:cNvSpPr>
          <p:nvPr/>
        </p:nvSpPr>
        <p:spPr>
          <a:xfrm>
            <a:off x="709134" y="3173666"/>
            <a:ext cx="7725731" cy="143628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just"/>
            <a:r>
              <a:rPr lang="es-PA" sz="1600" b="1" dirty="0"/>
              <a:t>Objetivo: </a:t>
            </a:r>
            <a:r>
              <a:rPr lang="es-ES" sz="1600" dirty="0"/>
              <a:t>Diseñar y poner a prueba un sistema web basado en los modelos pedagógicos de Estilos de Aprendizaje y Estilos de Enseñanza, así como en la Teoría del Emparejamiento, que facilite un emparejamiento aproximado entre Estudiantes y Tutores en #PilandoAndo, el programa de intervenciones educativas masivas de la Fundación Ayudinga, maximizando la eficacia de estas.</a:t>
            </a:r>
            <a:endParaRPr lang="en-US" sz="1600" dirty="0"/>
          </a:p>
        </p:txBody>
      </p:sp>
      <p:pic>
        <p:nvPicPr>
          <p:cNvPr id="1026" name="Picture 2" descr="Canal de Panamá Logo PNG Vector">
            <a:extLst>
              <a:ext uri="{FF2B5EF4-FFF2-40B4-BE49-F238E27FC236}">
                <a16:creationId xmlns:a16="http://schemas.microsoft.com/office/drawing/2014/main" id="{75BC8132-071F-AC39-2E51-0CF05774FB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5806" y="549431"/>
            <a:ext cx="1866553" cy="100171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urple text on a black background&#10;&#10;Description automatically generated">
            <a:extLst>
              <a:ext uri="{FF2B5EF4-FFF2-40B4-BE49-F238E27FC236}">
                <a16:creationId xmlns:a16="http://schemas.microsoft.com/office/drawing/2014/main" id="{BE88A298-3E91-EF35-EF04-0FFF9D06D6FE}"/>
              </a:ext>
            </a:extLst>
          </p:cNvPr>
          <p:cNvPicPr>
            <a:picLocks noChangeAspect="1"/>
          </p:cNvPicPr>
          <p:nvPr/>
        </p:nvPicPr>
        <p:blipFill>
          <a:blip r:embed="rId4"/>
          <a:stretch>
            <a:fillRect/>
          </a:stretch>
        </p:blipFill>
        <p:spPr>
          <a:xfrm>
            <a:off x="2131641" y="862029"/>
            <a:ext cx="2113392" cy="66068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1582864" y="1027194"/>
            <a:ext cx="3970800" cy="2780753"/>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227215" y="249265"/>
            <a:ext cx="8689570" cy="64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Sistema de Gestión Educativa | #PilandoAndo</a:t>
            </a:r>
            <a:endParaRPr dirty="0"/>
          </a:p>
        </p:txBody>
      </p:sp>
      <p:sp>
        <p:nvSpPr>
          <p:cNvPr id="845" name="Google Shape;845;p59"/>
          <p:cNvSpPr txBox="1">
            <a:spLocks noGrp="1"/>
          </p:cNvSpPr>
          <p:nvPr>
            <p:ph type="subTitle" idx="1"/>
          </p:nvPr>
        </p:nvSpPr>
        <p:spPr>
          <a:xfrm>
            <a:off x="5944698" y="3807947"/>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replace the images on the screen with your own work. Just right-click on them and select “Replace image”</a:t>
            </a:r>
            <a:endParaRPr dirty="0"/>
          </a:p>
        </p:txBody>
      </p:sp>
      <p:pic>
        <p:nvPicPr>
          <p:cNvPr id="846" name="Google Shape;846;p59"/>
          <p:cNvPicPr preferRelativeResize="0"/>
          <p:nvPr/>
        </p:nvPicPr>
        <p:blipFill>
          <a:blip r:embed="rId3">
            <a:alphaModFix/>
          </a:blip>
          <a:stretch>
            <a:fillRect/>
          </a:stretch>
        </p:blipFill>
        <p:spPr>
          <a:xfrm>
            <a:off x="1847244" y="1243064"/>
            <a:ext cx="3250749" cy="1984700"/>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594795" y="2597211"/>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671010" y="2785024"/>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734290" y="1616717"/>
            <a:ext cx="767541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¡Gracias por su Atención!</a:t>
            </a:r>
            <a:endParaRPr sz="4600" dirty="0"/>
          </a:p>
        </p:txBody>
      </p:sp>
      <p:sp>
        <p:nvSpPr>
          <p:cNvPr id="290" name="Google Shape;290;p33"/>
          <p:cNvSpPr txBox="1">
            <a:spLocks noGrp="1"/>
          </p:cNvSpPr>
          <p:nvPr>
            <p:ph type="subTitle" idx="1"/>
          </p:nvPr>
        </p:nvSpPr>
        <p:spPr>
          <a:xfrm>
            <a:off x="1623299" y="3087635"/>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Hanken Grotesk"/>
                <a:ea typeface="Hanken Grotesk"/>
                <a:cs typeface="Hanken Grotesk"/>
                <a:sym typeface="Hanken Grotesk"/>
              </a:rPr>
              <a:t>Correspondencia a: </a:t>
            </a:r>
            <a:r>
              <a:rPr lang="en" sz="1800" dirty="0">
                <a:latin typeface="Hanken Grotesk"/>
                <a:ea typeface="Hanken Grotesk"/>
                <a:cs typeface="Hanken Grotesk"/>
                <a:sym typeface="Hanken Grotesk"/>
              </a:rPr>
              <a:t>Johel Heraclio Batista Cárdenas</a:t>
            </a:r>
          </a:p>
          <a:p>
            <a:pPr marL="0" lvl="0" indent="0" algn="l" rtl="0">
              <a:spcBef>
                <a:spcPts val="0"/>
              </a:spcBef>
              <a:spcAft>
                <a:spcPts val="0"/>
              </a:spcAft>
              <a:buNone/>
            </a:pPr>
            <a:r>
              <a:rPr lang="en" sz="1800" dirty="0"/>
              <a:t>		</a:t>
            </a:r>
            <a:r>
              <a:rPr lang="en" sz="1800" dirty="0">
                <a:hlinkClick r:id="rId3"/>
              </a:rPr>
              <a:t>johel.batista@utp.ac.pa</a:t>
            </a:r>
            <a:endParaRPr lang="en" sz="1800" dirty="0"/>
          </a:p>
          <a:p>
            <a:pPr marL="0" lvl="0" indent="0" algn="l" rtl="0">
              <a:spcBef>
                <a:spcPts val="0"/>
              </a:spcBef>
              <a:spcAft>
                <a:spcPts val="0"/>
              </a:spcAft>
              <a:buNone/>
            </a:pPr>
            <a:r>
              <a:rPr lang="en" sz="1800" dirty="0"/>
              <a:t>		+507 6920-4843</a:t>
            </a:r>
          </a:p>
          <a:p>
            <a:pPr marL="0" lvl="0" indent="0" algn="l" rtl="0">
              <a:spcBef>
                <a:spcPts val="0"/>
              </a:spcBef>
              <a:spcAft>
                <a:spcPts val="0"/>
              </a:spcAft>
              <a:buNone/>
            </a:pPr>
            <a:r>
              <a:rPr lang="en" sz="1800" dirty="0"/>
              <a:t>		fisc.utp.ac.pa</a:t>
            </a:r>
          </a:p>
          <a:p>
            <a:pPr marL="0" lvl="0" indent="0" algn="l" rtl="0">
              <a:spcBef>
                <a:spcPts val="0"/>
              </a:spcBef>
              <a:spcAft>
                <a:spcPts val="0"/>
              </a:spcAft>
              <a:buNone/>
            </a:pPr>
            <a:endParaRPr sz="1600" dirty="0">
              <a:latin typeface="Hanken Grotesk"/>
              <a:ea typeface="Hanken Grotesk"/>
              <a:cs typeface="Hanken Grotesk"/>
              <a:sym typeface="Hanken Grotesk"/>
            </a:endParaRP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800" b="1" dirty="0"/>
              <a:t>Universidad Tecnológica de Panamá</a:t>
            </a:r>
          </a:p>
          <a:p>
            <a:pPr marL="0" indent="0" algn="ctr"/>
            <a:r>
              <a:rPr lang="es-PA" sz="1800" b="1" dirty="0"/>
              <a:t>Facultad de Ingeniería en Sistemas Computacionales</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737062" y="4688378"/>
            <a:ext cx="7675418"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i="1" dirty="0"/>
              <a:t>Licencia Creative </a:t>
            </a:r>
            <a:r>
              <a:rPr lang="es-PA" sz="1200" i="1" dirty="0" err="1"/>
              <a:t>Commons</a:t>
            </a:r>
            <a:r>
              <a:rPr lang="es-PA" sz="1200" i="1" dirty="0"/>
              <a:t> Atribución-</a:t>
            </a:r>
            <a:r>
              <a:rPr lang="es-PA" sz="1200" i="1" dirty="0" err="1"/>
              <a:t>NoComercial</a:t>
            </a:r>
            <a:r>
              <a:rPr lang="es-PA" sz="1200" i="1" dirty="0"/>
              <a:t> 4.0 Internacional (CC BY-NC 4.0 DEED)</a:t>
            </a:r>
            <a:endParaRPr lang="en-US" sz="1200" i="1" dirty="0"/>
          </a:p>
        </p:txBody>
      </p:sp>
      <p:pic>
        <p:nvPicPr>
          <p:cNvPr id="6" name="Picture 5" descr="A black and white sign with a person in a circle&#10;&#10;Description automatically generated">
            <a:extLst>
              <a:ext uri="{FF2B5EF4-FFF2-40B4-BE49-F238E27FC236}">
                <a16:creationId xmlns:a16="http://schemas.microsoft.com/office/drawing/2014/main" id="{594437B9-2F8B-C6D8-D91F-6C4F08FD306B}"/>
              </a:ext>
            </a:extLst>
          </p:cNvPr>
          <p:cNvPicPr>
            <a:picLocks noChangeAspect="1"/>
          </p:cNvPicPr>
          <p:nvPr/>
        </p:nvPicPr>
        <p:blipFill>
          <a:blip r:embed="rId4"/>
          <a:stretch>
            <a:fillRect/>
          </a:stretch>
        </p:blipFill>
        <p:spPr>
          <a:xfrm>
            <a:off x="731520" y="4768332"/>
            <a:ext cx="556343" cy="194720"/>
          </a:xfrm>
          <a:prstGeom prst="rect">
            <a:avLst/>
          </a:prstGeom>
        </p:spPr>
      </p:pic>
    </p:spTree>
    <p:extLst>
      <p:ext uri="{BB962C8B-B14F-4D97-AF65-F5344CB8AC3E}">
        <p14:creationId xmlns:p14="http://schemas.microsoft.com/office/powerpoint/2010/main" val="851811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This presentation has been made using the following fonts:</a:t>
            </a:r>
            <a:endParaRPr dirty="0">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dirty="0">
                <a:solidFill>
                  <a:schemeClr val="lt1"/>
                </a:solidFill>
                <a:latin typeface="Arial"/>
                <a:ea typeface="Arial"/>
                <a:cs typeface="Arial"/>
                <a:sym typeface="Arial"/>
              </a:rPr>
              <a:t>Figtree</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Hanken Grotesk</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Sobre #PilandoAndo</a:t>
            </a:r>
            <a:endParaRPr dirty="0"/>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Tutorías Masivas y Libres de Matemáticas </a:t>
            </a:r>
            <a:endParaRPr dirty="0">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Estudiantes entre 16-20 años que deseen hacer el examen de admisión</a:t>
            </a:r>
            <a:endParaRPr dirty="0">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766992"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Convocatoria a través de las redes sociales de la @ayudinga y @canaldepanama</a:t>
            </a:r>
            <a:endParaRPr dirty="0">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Jupiter is a gas giant and the biggest planet in the Solar System</a:t>
            </a:r>
            <a:endParaRPr dirty="0">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dirty="0">
                <a:solidFill>
                  <a:schemeClr val="dk1"/>
                </a:solidFill>
                <a:latin typeface="Figtree Black"/>
                <a:ea typeface="Figtree Black"/>
                <a:cs typeface="Figtree Black"/>
                <a:sym typeface="Figtree Black"/>
              </a:rPr>
              <a:t>Contexto</a:t>
            </a:r>
            <a:endParaRPr sz="1900" dirty="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Formato</a:t>
            </a:r>
            <a:endParaRPr sz="1500" dirty="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Público Objetivo</a:t>
            </a:r>
            <a:endParaRPr sz="1500" dirty="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Promoción</a:t>
            </a:r>
            <a:endParaRPr sz="1500" dirty="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Financiamiento</a:t>
            </a:r>
            <a:endParaRPr sz="1500" dirty="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cxnSpLocks/>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746863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81420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a:blip r:embed="rId3">
            <a:alphaModFix amt="35000"/>
          </a:blip>
          <a:srcRect t="1" b="1"/>
          <a:stretch/>
        </p:blipFill>
        <p:spPr>
          <a:xfrm>
            <a:off x="0" y="0"/>
            <a:ext cx="9144003" cy="5143502"/>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Tutorías de Matemáticas Libres y Gratuitas</a:t>
            </a:r>
            <a:endParaRPr dirty="0"/>
          </a:p>
        </p:txBody>
      </p:sp>
      <p:sp>
        <p:nvSpPr>
          <p:cNvPr id="2" name="Google Shape;329;p36">
            <a:extLst>
              <a:ext uri="{FF2B5EF4-FFF2-40B4-BE49-F238E27FC236}">
                <a16:creationId xmlns:a16="http://schemas.microsoft.com/office/drawing/2014/main" id="{199DD928-728D-3DBE-603E-9D16A1138A6D}"/>
              </a:ext>
            </a:extLst>
          </p:cNvPr>
          <p:cNvSpPr txBox="1">
            <a:spLocks/>
          </p:cNvSpPr>
          <p:nvPr/>
        </p:nvSpPr>
        <p:spPr>
          <a:xfrm>
            <a:off x="2159682" y="221367"/>
            <a:ext cx="4824636" cy="621777"/>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pPr algn="dist"/>
            <a:r>
              <a:rPr lang="en-US" dirty="0"/>
              <a:t>Estado </a:t>
            </a:r>
            <a:r>
              <a:rPr lang="en-US" dirty="0" err="1"/>
              <a:t>Previo</a:t>
            </a:r>
            <a:r>
              <a:rPr lang="en-US" dirty="0"/>
              <a:t> del Sistema</a:t>
            </a:r>
          </a:p>
        </p:txBody>
      </p:sp>
      <p:sp>
        <p:nvSpPr>
          <p:cNvPr id="3" name="Google Shape;290;p33">
            <a:extLst>
              <a:ext uri="{FF2B5EF4-FFF2-40B4-BE49-F238E27FC236}">
                <a16:creationId xmlns:a16="http://schemas.microsoft.com/office/drawing/2014/main" id="{542D29C7-8335-F206-DE4B-ECC304ACB0A7}"/>
              </a:ext>
            </a:extLst>
          </p:cNvPr>
          <p:cNvSpPr txBox="1">
            <a:spLocks/>
          </p:cNvSpPr>
          <p:nvPr/>
        </p:nvSpPr>
        <p:spPr>
          <a:xfrm>
            <a:off x="720000" y="4698599"/>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b="1" i="1" dirty="0"/>
              <a:t>Foto Cortesía</a:t>
            </a:r>
            <a:r>
              <a:rPr lang="es-PA" sz="1200" i="1" dirty="0"/>
              <a:t>: Niko </a:t>
            </a:r>
            <a:r>
              <a:rPr lang="es-PA" sz="1200" i="1" dirty="0" err="1"/>
              <a:t>Kosmas</a:t>
            </a:r>
            <a:r>
              <a:rPr lang="es-PA" sz="1200" i="1" dirty="0"/>
              <a:t>, Oficina de Asuntos Corporativos, Canal de Panamá</a:t>
            </a:r>
            <a:endParaRPr lang="en-US" sz="1200" i="1" dirty="0"/>
          </a:p>
        </p:txBody>
      </p:sp>
      <p:pic>
        <p:nvPicPr>
          <p:cNvPr id="4" name="Picture 3" descr="A white square with black arrows&#10;&#10;Description automatically generated">
            <a:extLst>
              <a:ext uri="{FF2B5EF4-FFF2-40B4-BE49-F238E27FC236}">
                <a16:creationId xmlns:a16="http://schemas.microsoft.com/office/drawing/2014/main" id="{C4D5B869-4A8A-A044-EC3F-20FA8AC4CA67}"/>
              </a:ext>
            </a:extLst>
          </p:cNvPr>
          <p:cNvPicPr>
            <a:picLocks noChangeAspect="1"/>
          </p:cNvPicPr>
          <p:nvPr/>
        </p:nvPicPr>
        <p:blipFill>
          <a:blip r:embed="rId4"/>
          <a:stretch>
            <a:fillRect/>
          </a:stretch>
        </p:blipFill>
        <p:spPr>
          <a:xfrm>
            <a:off x="1835925" y="2083768"/>
            <a:ext cx="5486400" cy="7581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srcRect l="24574" r="24574"/>
          <a:stretch/>
        </p:blipFill>
        <p:spPr>
          <a:xfrm>
            <a:off x="4494050" y="0"/>
            <a:ext cx="4649948" cy="4910051"/>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always reinforces the concept</a:t>
            </a:r>
            <a:endParaRPr dirty="0"/>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3" name="Google Shape;409;p42">
            <a:extLst>
              <a:ext uri="{FF2B5EF4-FFF2-40B4-BE49-F238E27FC236}">
                <a16:creationId xmlns:a16="http://schemas.microsoft.com/office/drawing/2014/main" id="{D8CBE90F-9671-268B-DA30-80734208E33D}"/>
              </a:ext>
            </a:extLst>
          </p:cNvPr>
          <p:cNvSpPr txBox="1">
            <a:spLocks/>
          </p:cNvSpPr>
          <p:nvPr/>
        </p:nvSpPr>
        <p:spPr>
          <a:xfrm>
            <a:off x="4494050" y="3436862"/>
            <a:ext cx="4649948" cy="56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pPr algn="ctr"/>
            <a:r>
              <a:rPr lang="es-ES" sz="2000" dirty="0"/>
              <a:t>Tutorías de Matemáticas Libres y Gratuitas</a:t>
            </a:r>
          </a:p>
        </p:txBody>
      </p:sp>
      <p:sp>
        <p:nvSpPr>
          <p:cNvPr id="5" name="Google Shape;290;p33">
            <a:extLst>
              <a:ext uri="{FF2B5EF4-FFF2-40B4-BE49-F238E27FC236}">
                <a16:creationId xmlns:a16="http://schemas.microsoft.com/office/drawing/2014/main" id="{8191FD38-A7DA-4BB0-E5DF-DD58C03B2ECF}"/>
              </a:ext>
            </a:extLst>
          </p:cNvPr>
          <p:cNvSpPr txBox="1">
            <a:spLocks/>
          </p:cNvSpPr>
          <p:nvPr/>
        </p:nvSpPr>
        <p:spPr>
          <a:xfrm>
            <a:off x="720000" y="4698599"/>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b="1" i="1" dirty="0"/>
              <a:t>Foto Cortesía</a:t>
            </a:r>
            <a:r>
              <a:rPr lang="es-PA" sz="1200" i="1" dirty="0"/>
              <a:t>: Niko </a:t>
            </a:r>
            <a:r>
              <a:rPr lang="es-PA" sz="1200" i="1" dirty="0" err="1"/>
              <a:t>Kosmas</a:t>
            </a:r>
            <a:r>
              <a:rPr lang="es-PA" sz="1200" i="1" dirty="0"/>
              <a:t>, Oficina de Asuntos Corporativos, Canal de Panamá</a:t>
            </a:r>
            <a:endParaRPr lang="en-US" sz="1200" i="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Metodología y Diseño del Experimento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635085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Metodología</a:t>
            </a:r>
            <a:endParaRPr dirty="0"/>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Purpose statement</a:t>
            </a:r>
            <a:endParaRPr dirty="0"/>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 The planet’s name has nothing to do with the liquid metal</a:t>
            </a: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about Mercury?</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3416</TotalTime>
  <Words>1505</Words>
  <Application>Microsoft Office PowerPoint</Application>
  <PresentationFormat>On-screen Show (16:9)</PresentationFormat>
  <Paragraphs>199</Paragraphs>
  <Slides>32</Slides>
  <Notes>32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32</vt:i4>
      </vt:variant>
    </vt:vector>
  </HeadingPairs>
  <TitlesOfParts>
    <vt:vector size="42" baseType="lpstr">
      <vt:lpstr>Inter</vt:lpstr>
      <vt:lpstr>Proxima Nova</vt:lpstr>
      <vt:lpstr>Hanken Grotesk</vt:lpstr>
      <vt:lpstr>Arial</vt:lpstr>
      <vt:lpstr>Lato</vt:lpstr>
      <vt:lpstr>Figtree Black</vt:lpstr>
      <vt:lpstr>Hanken Grotesk Black</vt:lpstr>
      <vt:lpstr>Cambria Math</vt:lpstr>
      <vt:lpstr>Elegant Black &amp; White Thesis Defense by Slidesgo</vt:lpstr>
      <vt:lpstr>Slidesgo Final Pages</vt:lpstr>
      <vt:lpstr>Emparejamiento Aproximado entre Estudiantes y Tutores en las Intervenciones Educativas de la Fundación Ayudinga</vt:lpstr>
      <vt:lpstr>#PilandoAndo</vt:lpstr>
      <vt:lpstr>Sobre #PilandoAndo</vt:lpstr>
      <vt:lpstr>Reviewing concepts is a good idea</vt:lpstr>
      <vt:lpstr>Tutorías de Matemáticas Libres y Gratuitas</vt:lpstr>
      <vt:lpstr>A picture always reinforces the concept</vt:lpstr>
      <vt:lpstr>Metodología y Diseño del Experimento</vt:lpstr>
      <vt:lpstr>Metodología</vt:lpstr>
      <vt:lpstr>Purpose statement</vt:lpstr>
      <vt:lpstr>Hipótesis de Investigación</vt:lpstr>
      <vt:lpstr>Awesome words</vt:lpstr>
      <vt:lpstr>Modelado Matemático del Emparejamiento</vt:lpstr>
      <vt:lpstr>Current situation &amp; problems statement</vt:lpstr>
      <vt:lpstr>Análisis de Resultados</vt:lpstr>
      <vt:lpstr>Reviewing concepts is a good idea</vt:lpstr>
      <vt:lpstr>Conclusiones y Trabajos Futuros</vt:lpstr>
      <vt:lpstr>Theoretical framework</vt:lpstr>
      <vt:lpstr>Analysis &amp; development</vt:lpstr>
      <vt:lpstr>Analysis &amp; development</vt:lpstr>
      <vt:lpstr>Analysis of the results</vt:lpstr>
      <vt:lpstr>Discussion</vt:lpstr>
      <vt:lpstr>Conclusions</vt:lpstr>
      <vt:lpstr>Icon pack</vt:lpstr>
      <vt:lpstr>Sistema de Gestión Educativa | #PilandoAndo</vt:lpstr>
      <vt:lpstr>¡Gracias por su Atención!</vt:lpstr>
      <vt:lpstr>Fonts &amp; colors used</vt:lpstr>
      <vt:lpstr>...and our sets of editable icons</vt:lpstr>
      <vt:lpstr>Educational Icons</vt:lpstr>
      <vt:lpstr>Business Icons</vt:lpstr>
      <vt:lpstr>Help &amp; Support Icons</vt:lpstr>
      <vt:lpstr>Creative Process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Emparejamiento Aproximado entre Estudiantes y Tutores en las Intervenciones Educativas de la Fundación Ayudinga</dc:title>
  <dc:creator>JOHEL BATISTA</dc:creator>
  <cp:lastModifiedBy>JOHEL BATISTA</cp:lastModifiedBy>
  <cp:revision>15</cp:revision>
  <dcterms:modified xsi:type="dcterms:W3CDTF">2023-11-15T06:00:01Z</dcterms:modified>
</cp:coreProperties>
</file>